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notesMasterIdLst>
    <p:notesMasterId r:id="rId16"/>
  </p:notesMasterIdLst>
  <p:handoutMasterIdLst>
    <p:handoutMasterId r:id="rId17"/>
  </p:handoutMasterIdLst>
  <p:sldIdLst>
    <p:sldId id="663" r:id="rId2"/>
    <p:sldId id="706" r:id="rId3"/>
    <p:sldId id="707" r:id="rId4"/>
    <p:sldId id="708" r:id="rId5"/>
    <p:sldId id="697" r:id="rId6"/>
    <p:sldId id="698" r:id="rId7"/>
    <p:sldId id="699" r:id="rId8"/>
    <p:sldId id="700" r:id="rId9"/>
    <p:sldId id="701" r:id="rId10"/>
    <p:sldId id="702" r:id="rId11"/>
    <p:sldId id="703" r:id="rId12"/>
    <p:sldId id="704" r:id="rId13"/>
    <p:sldId id="705" r:id="rId14"/>
    <p:sldId id="691" r:id="rId15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649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30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6959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614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2637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39131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195680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2217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FFFF99"/>
    <a:srgbClr val="C5E9BD"/>
    <a:srgbClr val="CDF5B1"/>
    <a:srgbClr val="D8F39B"/>
    <a:srgbClr val="608DC4"/>
    <a:srgbClr val="81E4FF"/>
    <a:srgbClr val="A3B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7495" autoAdjust="0"/>
  </p:normalViewPr>
  <p:slideViewPr>
    <p:cSldViewPr>
      <p:cViewPr varScale="1">
        <p:scale>
          <a:sx n="70" d="100"/>
          <a:sy n="70" d="100"/>
        </p:scale>
        <p:origin x="150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FA4F59-7987-43C3-9CCE-07F98B523867}" type="datetimeFigureOut">
              <a:rPr lang="ru-RU"/>
              <a:pPr>
                <a:defRPr/>
              </a:pPr>
              <a:t>23.12.2020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1B988EA-F05A-4955-8BC0-EBA5FD56D3C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4149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FA94B49-77A2-483C-A218-6A551067CE3F}" type="datetimeFigureOut">
              <a:rPr lang="ru-RU"/>
              <a:pPr>
                <a:defRPr/>
              </a:pPr>
              <a:t>23.12.2020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3763" y="746125"/>
            <a:ext cx="4973637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D76C0B4-7F88-4CAF-AEEA-34F6A996A78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7074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4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07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95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614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2637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9131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5680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2217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304800" y="381000"/>
            <a:ext cx="8534400" cy="5943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81000" y="457200"/>
            <a:ext cx="8382000" cy="5791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447800" y="2514600"/>
            <a:ext cx="6934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-2667000" y="1981200"/>
            <a:ext cx="3657600" cy="36576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-3352800" y="53340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304800" y="381000"/>
            <a:ext cx="8534400" cy="5943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381000" y="457200"/>
            <a:ext cx="8382000" cy="5791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1447800" y="2514600"/>
            <a:ext cx="6934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>
            <a:off x="-2667000" y="1981200"/>
            <a:ext cx="3657600" cy="36576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13" name="AutoShape 16"/>
          <p:cNvSpPr>
            <a:spLocks noChangeArrowheads="1"/>
          </p:cNvSpPr>
          <p:nvPr/>
        </p:nvSpPr>
        <p:spPr bwMode="auto">
          <a:xfrm>
            <a:off x="-3352800" y="53340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89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443038" y="985841"/>
            <a:ext cx="7015162" cy="14446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89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048000"/>
            <a:ext cx="7015162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930F08-A11D-44CA-B117-4C41AC8CA7F0}" type="datetime1">
              <a:rPr lang="fr-FR">
                <a:solidFill>
                  <a:prstClr val="black"/>
                </a:solidFill>
              </a:rPr>
              <a:pPr>
                <a:defRPr/>
              </a:pPr>
              <a:t>23/12/2020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1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1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38DE17-B53E-4355-9633-9281DD4D1C4A}" type="slidenum">
              <a:rPr lang="fr-CA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230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D7DFF-878B-426C-848D-4B1A58C5AD18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23/12/2020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734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6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6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0FF41-83BC-4735-84C3-6D15F900DCF5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23/12/2020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3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DA347-967D-46C9-97BB-4648186CC6F9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23/12/2020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927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F3441-56EC-43A5-84F4-63C98539548B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23/12/2020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062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9A221-CB3D-4F91-A5E1-5E71014082EC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23/12/2020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74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B18E7-B979-4077-82CD-49EFA0A492D7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23/12/2020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357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3079F-8931-47ED-B4F9-A6EA2AFFE487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23/12/2020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801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B4AA3-62BD-4508-B9BD-1C5548C5A8B5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23/12/2020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714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D5C3D-1F85-4181-AEC4-879AD8704499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23/12/2020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492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F40B0-878F-4A89-8C4A-318DFC94259B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23/12/2020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91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76200" y="152400"/>
            <a:ext cx="8991600" cy="6629400"/>
            <a:chOff x="48" y="96"/>
            <a:chExt cx="5664" cy="4176"/>
          </a:xfrm>
        </p:grpSpPr>
        <p:sp>
          <p:nvSpPr>
            <p:cNvPr id="388099" name="AutoShape 3"/>
            <p:cNvSpPr>
              <a:spLocks noChangeArrowheads="1"/>
            </p:cNvSpPr>
            <p:nvPr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8100" name="AutoShape 4"/>
            <p:cNvSpPr>
              <a:spLocks noChangeArrowheads="1"/>
            </p:cNvSpPr>
            <p:nvPr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388101" name="Line 5"/>
          <p:cNvSpPr>
            <a:spLocks noChangeShapeType="1"/>
          </p:cNvSpPr>
          <p:nvPr/>
        </p:nvSpPr>
        <p:spPr bwMode="auto">
          <a:xfrm>
            <a:off x="1371600" y="1524000"/>
            <a:ext cx="7315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88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8EFF6A8C-0E10-4FD0-A120-1027A3C5F02F}" type="datetime1">
              <a:rPr lang="fr-FR">
                <a:solidFill>
                  <a:prstClr val="black"/>
                </a:solidFill>
              </a:rPr>
              <a:pPr>
                <a:defRPr/>
              </a:pPr>
              <a:t>23/12/2020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88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388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AA38DE17-B53E-4355-9633-9281DD4D1C4A}" type="slidenum">
              <a:rPr lang="fr-CA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88107" name="AutoShape 11"/>
          <p:cNvSpPr>
            <a:spLocks noChangeArrowheads="1"/>
          </p:cNvSpPr>
          <p:nvPr/>
        </p:nvSpPr>
        <p:spPr bwMode="auto">
          <a:xfrm>
            <a:off x="-2819400" y="1447800"/>
            <a:ext cx="3657600" cy="3657600"/>
          </a:xfrm>
          <a:custGeom>
            <a:avLst/>
            <a:gdLst>
              <a:gd name="G0" fmla="+- 17444 0 0"/>
              <a:gd name="G1" fmla="+- -28889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9444" y="5172"/>
              </a:cxn>
              <a:cxn ang="0">
                <a:pos x="64000" y="32000"/>
              </a:cxn>
              <a:cxn ang="0">
                <a:pos x="49444" y="58827"/>
              </a:cxn>
              <a:cxn ang="0">
                <a:pos x="49444" y="58827"/>
              </a:cxn>
              <a:cxn ang="0">
                <a:pos x="49443" y="58827"/>
              </a:cxn>
              <a:cxn ang="0">
                <a:pos x="49444" y="58828"/>
              </a:cxn>
              <a:cxn ang="0">
                <a:pos x="49444" y="5172"/>
              </a:cxn>
              <a:cxn ang="0">
                <a:pos x="49443" y="5172"/>
              </a:cxn>
              <a:cxn ang="0">
                <a:pos x="49444" y="5172"/>
              </a:cxn>
            </a:cxnLst>
            <a:rect l="T13" t="T15" r="T17" b="T19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388108" name="AutoShape 12"/>
          <p:cNvSpPr>
            <a:spLocks noChangeArrowheads="1"/>
          </p:cNvSpPr>
          <p:nvPr/>
        </p:nvSpPr>
        <p:spPr bwMode="auto">
          <a:xfrm>
            <a:off x="-3352800" y="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grpSp>
        <p:nvGrpSpPr>
          <p:cNvPr id="1035" name="Group 13"/>
          <p:cNvGrpSpPr>
            <a:grpSpLocks/>
          </p:cNvGrpSpPr>
          <p:nvPr/>
        </p:nvGrpSpPr>
        <p:grpSpPr bwMode="auto">
          <a:xfrm>
            <a:off x="76200" y="152400"/>
            <a:ext cx="8991600" cy="6629400"/>
            <a:chOff x="48" y="96"/>
            <a:chExt cx="5664" cy="4176"/>
          </a:xfrm>
        </p:grpSpPr>
        <p:sp>
          <p:nvSpPr>
            <p:cNvPr id="388110" name="AutoShape 14"/>
            <p:cNvSpPr>
              <a:spLocks noChangeArrowheads="1"/>
            </p:cNvSpPr>
            <p:nvPr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8111" name="AutoShape 15"/>
            <p:cNvSpPr>
              <a:spLocks noChangeArrowheads="1"/>
            </p:cNvSpPr>
            <p:nvPr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388112" name="Line 16"/>
          <p:cNvSpPr>
            <a:spLocks noChangeShapeType="1"/>
          </p:cNvSpPr>
          <p:nvPr/>
        </p:nvSpPr>
        <p:spPr bwMode="auto">
          <a:xfrm>
            <a:off x="1371600" y="1524000"/>
            <a:ext cx="7315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88113" name="AutoShape 17"/>
          <p:cNvSpPr>
            <a:spLocks noChangeArrowheads="1"/>
          </p:cNvSpPr>
          <p:nvPr/>
        </p:nvSpPr>
        <p:spPr bwMode="auto">
          <a:xfrm>
            <a:off x="-2819400" y="1447800"/>
            <a:ext cx="3657600" cy="3657600"/>
          </a:xfrm>
          <a:custGeom>
            <a:avLst/>
            <a:gdLst>
              <a:gd name="G0" fmla="+- 17444 0 0"/>
              <a:gd name="G1" fmla="+- -28889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9444" y="5172"/>
              </a:cxn>
              <a:cxn ang="0">
                <a:pos x="64000" y="32000"/>
              </a:cxn>
              <a:cxn ang="0">
                <a:pos x="49444" y="58827"/>
              </a:cxn>
              <a:cxn ang="0">
                <a:pos x="49444" y="58827"/>
              </a:cxn>
              <a:cxn ang="0">
                <a:pos x="49443" y="58827"/>
              </a:cxn>
              <a:cxn ang="0">
                <a:pos x="49444" y="58828"/>
              </a:cxn>
              <a:cxn ang="0">
                <a:pos x="49444" y="5172"/>
              </a:cxn>
              <a:cxn ang="0">
                <a:pos x="49443" y="5172"/>
              </a:cxn>
              <a:cxn ang="0">
                <a:pos x="49444" y="5172"/>
              </a:cxn>
            </a:cxnLst>
            <a:rect l="T13" t="T15" r="T17" b="T19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388114" name="AutoShape 18"/>
          <p:cNvSpPr>
            <a:spLocks noChangeArrowheads="1"/>
          </p:cNvSpPr>
          <p:nvPr/>
        </p:nvSpPr>
        <p:spPr bwMode="auto">
          <a:xfrm>
            <a:off x="-3352800" y="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91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9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rgbClr val="777777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l"/>
        <a:defRPr sz="2200">
          <a:solidFill>
            <a:srgbClr val="777777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489775" y="1138469"/>
            <a:ext cx="8493599" cy="38404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endParaRPr lang="fr-CA" sz="3600" b="1" dirty="0">
              <a:solidFill>
                <a:srgbClr val="073E87">
                  <a:lumMod val="75000"/>
                </a:srgb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406298" y="5061181"/>
            <a:ext cx="6400800" cy="144016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40000"/>
              </a:lnSpc>
              <a:spcBef>
                <a:spcPct val="0"/>
              </a:spcBef>
              <a:buFont typeface="Arial" pitchFamily="34" charset="0"/>
              <a:buNone/>
            </a:pPr>
            <a:endParaRPr lang="ru-RU" sz="1600" i="1" dirty="0">
              <a:solidFill>
                <a:srgbClr val="073E87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1357298"/>
            <a:ext cx="7500990" cy="13419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i="1" kern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i="1" kern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smtClean="0">
                <a:ea typeface="Times New Roman" panose="02020603050405020304" pitchFamily="18" charset="0"/>
              </a:rPr>
              <a:t>Итоги мониторинга </a:t>
            </a:r>
            <a:r>
              <a:rPr lang="ru-RU" sz="2400" b="1" i="1" dirty="0">
                <a:ea typeface="Times New Roman" panose="02020603050405020304" pitchFamily="18" charset="0"/>
              </a:rPr>
              <a:t>общеобразовательных </a:t>
            </a:r>
            <a:r>
              <a:rPr lang="ru-RU" sz="2400" b="1" i="1" dirty="0" smtClean="0">
                <a:ea typeface="Times New Roman" panose="02020603050405020304" pitchFamily="18" charset="0"/>
              </a:rPr>
              <a:t>организаций </a:t>
            </a:r>
            <a:r>
              <a:rPr lang="ru-RU" sz="2400" b="1" i="1" dirty="0" err="1" smtClean="0">
                <a:ea typeface="Times New Roman" panose="02020603050405020304" pitchFamily="18" charset="0"/>
              </a:rPr>
              <a:t>г.Казани</a:t>
            </a:r>
            <a:r>
              <a:rPr lang="ru-RU" sz="2400" b="1" i="1" dirty="0" smtClean="0">
                <a:ea typeface="Times New Roman" panose="02020603050405020304" pitchFamily="18" charset="0"/>
              </a:rPr>
              <a:t> , </a:t>
            </a:r>
            <a:r>
              <a:rPr lang="ru-RU" sz="2400" b="1" i="1" dirty="0">
                <a:ea typeface="Times New Roman" panose="02020603050405020304" pitchFamily="18" charset="0"/>
              </a:rPr>
              <a:t>реализующих образовательные программы начального общего, основного общего и среднего общего образования (в части рабочих программ учебного предмета «Физическая культура») в 2019/2020 учебном году</a:t>
            </a:r>
            <a:endParaRPr lang="ru-RU" sz="2400" b="1" i="1" kern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i="1" kern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i="1" kern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i="1" kern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i="1" kern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kern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Юлтыева</a:t>
            </a:r>
            <a:r>
              <a:rPr lang="ru-RU" i="1" kern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Н.Е., методист по учебным дисциплинам ИМО Управления образования г.Казани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64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/>
              <a:t>Общеобразовательные организации, использующие </a:t>
            </a:r>
            <a:r>
              <a:rPr lang="ru-RU" sz="2400" b="1" dirty="0"/>
              <a:t>в рабочей программе часы на изучение раздела «Плавание»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 организациях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используются в рабочей программе учебные часы на изучение раздела «Плавание»-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3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 smtClean="0"/>
              <a:t> </a:t>
            </a:r>
            <a:r>
              <a:rPr lang="ru-RU" sz="2400" b="1" dirty="0"/>
              <a:t>Сведения об обучающихся в </a:t>
            </a:r>
            <a:r>
              <a:rPr lang="ru-RU" sz="2400" b="1" dirty="0" smtClean="0"/>
              <a:t>общеобразовательных организациях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обучающихся в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 организациях,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отнесенных к основной группе здоровья,  из общей численности обучающихся –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97051 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обучающихся в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организациях,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отнесенных к подготовительной группе здоровья, из общей численности обучающихся - 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32626 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количество обучающихся в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организациях,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отнесенных к специальной группе здоровья «А», из общей численности обучающихся -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4394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количество обучающихся в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организациях,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отнесенных к специальной группе здоровья «Б», из общей численности обучающихся -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1477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обучающихся в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 с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ОВЗ, из общей численности обучающихся –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421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количество обучающихся в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организациях,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имеющих группу инвалидности, из общей численности обучающихся –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1207 </a:t>
            </a:r>
          </a:p>
          <a:p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41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800" b="1" dirty="0" smtClean="0"/>
              <a:t>Обучающиеся</a:t>
            </a:r>
            <a:r>
              <a:rPr lang="ru-RU" sz="1800" b="1" dirty="0"/>
              <a:t>, принявшие участие во Всероссийской</a:t>
            </a:r>
            <a:br>
              <a:rPr lang="ru-RU" sz="1800" b="1" dirty="0"/>
            </a:br>
            <a:r>
              <a:rPr lang="ru-RU" sz="1800" b="1" dirty="0"/>
              <a:t>олимпиаде школьников по учебному предмету «Физическая культура»</a:t>
            </a:r>
            <a:br>
              <a:rPr lang="ru-RU" sz="1800" b="1" dirty="0"/>
            </a:br>
            <a:endParaRPr lang="ru-RU" sz="1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789112"/>
            <a:ext cx="7313612" cy="4114800"/>
          </a:xfrm>
        </p:spPr>
        <p:txBody>
          <a:bodyPr/>
          <a:lstStyle/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участников от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 организаций,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принявших участие в школьном этапе Всероссийской олимпиады школьников по учебному предмету «Физическая культура» -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4393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Количество участников от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организаций,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принявших участие в муниципальном этапе Всероссийской олимпиады школьников по учебному предмету «Физическая культура» -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452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Количество участников от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организаций,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принявших участие в региональном этапе Всероссийской олимпиады школьников по учебному предмету «Физическая культура» -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участников от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организаций,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принявших участие во всероссийском этапе Всероссийской олимпиады школьников по учебному предмету  «Физическая культура» - 0</a:t>
            </a:r>
          </a:p>
          <a:p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28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/>
              <a:t>Кадровый состав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Всего-  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487 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учителей физической культуры в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организациях,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имеющих высшее образование  в области физической культуры и спорта -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461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количество учителей физической культуры в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организациях,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имеющих среднее профессиональное образование в области физической культуры и спорта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- 26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количество учителей физической культуры в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организациях,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имеющих высшую квалификационную категорию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- 111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учителей физической культуры в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организациях,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имеющих первую квалификационную категорию -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211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количество учителей физической культуры в </a:t>
            </a:r>
            <a:r>
              <a:rPr lang="ru-RU" sz="1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организациях,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прошедших обучение по дополнительным профессиональным образовательным программам повышения квалификации, программам профессиональной переподготовки в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2019/2020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учебном году -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139</a:t>
            </a:r>
          </a:p>
          <a:p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14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2285992"/>
            <a:ext cx="7313612" cy="1143008"/>
          </a:xfrm>
        </p:spPr>
        <p:txBody>
          <a:bodyPr/>
          <a:lstStyle/>
          <a:p>
            <a:pPr algn="ctr"/>
            <a:r>
              <a:rPr lang="ru-RU" cap="all" dirty="0" smtClean="0">
                <a:solidFill>
                  <a:schemeClr val="tx1"/>
                </a:solidFill>
                <a:latin typeface="Georgia"/>
              </a:rPr>
              <a:t>СПАСИБО за внимание!</a:t>
            </a:r>
            <a:endParaRPr lang="ru-RU" cap="all" dirty="0">
              <a:solidFill>
                <a:schemeClr val="tx1"/>
              </a:solidFill>
              <a:latin typeface="Georgia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fr-CA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/>
              <a:t>Нормативные документы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физической культуры и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спорта в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на период до 2020 года,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утверждённая распоряжением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7 августа 2009 г. № 1101-р; 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от 29 декабря 2012 г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№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273-ФЗ «Об образовании в Российской Федерации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Российской Федерации от 07. 05. 2018 г. № 204 «О национальных целях и стратегических задачах развития Российской Федерации на период до 2024 года»;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Российской Федерации от 29. 05. 2017 г. № 240 «Об объявлении в Российской Федерации Десятилетия детства»;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преподавания учебного предмета «Физическая культура» в образовательных организациях Российской Федерации, реализующих основные общеобразовательные программы, утвержденной протоколом заседания коллегии Министерства просвещения Российской Федерации от 24 декабря 2018 г. № ПК-1вн;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Концепции преподавания учебного предмета «Физическая культура» на 2019-2024 гг., утвержденного Приказом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25 ноября 2019 г. №636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38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/>
              <a:t>Организации по проведению Мониторинга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бюджетное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 «Федеральный центр организационно методического обеспечения физического воспитания»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39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/>
              <a:t>Цель </a:t>
            </a:r>
            <a:r>
              <a:rPr lang="ru-RU" sz="2800" b="1" dirty="0"/>
              <a:t>проведения Мониторинга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объективная оценка деятельности общеобразовательных организаций, реализующих общеобразовательные программы начального общего, основного общего и (или) среднего общего образования учебного предмета «Физическая культура» в 2019/2020 </a:t>
            </a:r>
            <a:r>
              <a:rPr lang="ru-RU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учебном </a:t>
            </a:r>
            <a:r>
              <a:rPr lang="ru-RU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77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сведения</a:t>
            </a:r>
            <a:endParaRPr lang="ru-RU" sz="32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образовательных организаций </a:t>
            </a:r>
            <a:r>
              <a:rPr lang="ru-RU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г.Казани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 168</a:t>
            </a:r>
          </a:p>
          <a:p>
            <a:endPara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- 137176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93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 smtClean="0"/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Спортивные объекты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организаций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г.Казани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502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спортивных залов в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организациях,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имеющих размер 24х12 м 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-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142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количество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спортивных залов в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организациях,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имеющих размер 18х9 м 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106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спортивный зал в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 отсутствует-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количество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залов для адаптивной физической культуры -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количество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тренажёрных залов -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количество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плавательных бассейнов -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универсальных спортивных площадок -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110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площадок для подвижных игр - 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91</a:t>
            </a:r>
          </a:p>
          <a:p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97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Спортивное оборудование и инвентарь для организации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общеобразовательной деятельности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общеобразовательных  организациях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имеется спортивное оборудование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инвентарь для занятий футболом - 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147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для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 баскетболом - 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208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общеобразовательных организациях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имеется спортивное оборудование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инвентарь для занятий волейболом -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188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занятий гандболом -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 для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 общефизической подготовкой, фитнесом -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122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занятий спортивной гимнастикой -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108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занятий легкой атлетикой -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118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занятий лыжной подготовкой -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 плаванием -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занятий подвижными играми и организации спортивных мероприятий -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178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занятий спортивными единоборствами (самбо, дзюдо, иное) -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 организациях 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имеется дополнительное вариативное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оборудование и инвентарь -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69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 общеобразовательных  организациях 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имеется кабинет учителя физической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 -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149  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/>
          </a:p>
          <a:p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96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/>
              <a:t>Организация урочной деятельности по учебному предмету «Физическая культура»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общеобразовательных  организациях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изучение учебного предмета «Физическая культура» в недельных учебных планах отведено 3 часа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155</a:t>
            </a:r>
          </a:p>
          <a:p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отведено 2 часа -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</a:p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72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внеурочной деятельности спортивно- оздоровительного /физкультурно-спортивного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в ОО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г.Казани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объём часов, отводимых на внеурочную деятельность,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отсутствует 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объём часов, отводимых на внеурочную деятельность, предусматривает не более 2-х часов в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неделю-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организациях объём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часов, отводимых на внеурочную деятельность, предусматривает более 2-х часов в неделю -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</a:t>
            </a:r>
          </a:p>
          <a:p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46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'День открытых дверей'">
  <a:themeElements>
    <a:clrScheme name="ParentOpnH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ParentOpnHse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arentOpnH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13514</TotalTime>
  <Words>969</Words>
  <Application>Microsoft Office PowerPoint</Application>
  <PresentationFormat>Экран (4:3)</PresentationFormat>
  <Paragraphs>105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Georgia</vt:lpstr>
      <vt:lpstr>Times New Roman</vt:lpstr>
      <vt:lpstr>Verdana</vt:lpstr>
      <vt:lpstr>Wingdings</vt:lpstr>
      <vt:lpstr>Презентация 'День открытых дверей'</vt:lpstr>
      <vt:lpstr>Презентация PowerPoint</vt:lpstr>
      <vt:lpstr>Нормативные документы</vt:lpstr>
      <vt:lpstr>Организации по проведению Мониторинга</vt:lpstr>
      <vt:lpstr>Цель проведения Мониторинга </vt:lpstr>
      <vt:lpstr>Общие сведения</vt:lpstr>
      <vt:lpstr> Спортивные объекты общеобразовательных организаций г.Казани -  502</vt:lpstr>
      <vt:lpstr>Спортивное оборудование и инвентарь для организации общеобразовательной деятельности </vt:lpstr>
      <vt:lpstr>Организация урочной деятельности по учебному предмету «Физическая культура»</vt:lpstr>
      <vt:lpstr>Организация внеурочной деятельности спортивно- оздоровительного /физкультурно-спортивного направления в ОО г.Казани</vt:lpstr>
      <vt:lpstr>Общеобразовательные организации, использующие в рабочей программе часы на изучение раздела «Плавание»</vt:lpstr>
      <vt:lpstr> Сведения об обучающихся в общеобразовательных организациях</vt:lpstr>
      <vt:lpstr>Обучающиеся, принявшие участие во Всероссийской олимпиаде школьников по учебному предмету «Физическая культура» </vt:lpstr>
      <vt:lpstr>Кадровый состав 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Николай</dc:creator>
  <cp:lastModifiedBy>natalya</cp:lastModifiedBy>
  <cp:revision>692</cp:revision>
  <cp:lastPrinted>2013-09-09T08:13:28Z</cp:lastPrinted>
  <dcterms:created xsi:type="dcterms:W3CDTF">2011-01-19T10:29:57Z</dcterms:created>
  <dcterms:modified xsi:type="dcterms:W3CDTF">2020-12-23T10:24:45Z</dcterms:modified>
</cp:coreProperties>
</file>