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6"/>
  </p:notesMasterIdLst>
  <p:handoutMasterIdLst>
    <p:handoutMasterId r:id="rId17"/>
  </p:handoutMasterIdLst>
  <p:sldIdLst>
    <p:sldId id="663" r:id="rId2"/>
    <p:sldId id="706" r:id="rId3"/>
    <p:sldId id="707" r:id="rId4"/>
    <p:sldId id="708" r:id="rId5"/>
    <p:sldId id="697" r:id="rId6"/>
    <p:sldId id="698" r:id="rId7"/>
    <p:sldId id="699" r:id="rId8"/>
    <p:sldId id="700" r:id="rId9"/>
    <p:sldId id="701" r:id="rId10"/>
    <p:sldId id="702" r:id="rId11"/>
    <p:sldId id="703" r:id="rId12"/>
    <p:sldId id="704" r:id="rId13"/>
    <p:sldId id="705" r:id="rId14"/>
    <p:sldId id="691" r:id="rId1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5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3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39131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5680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221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FF99"/>
    <a:srgbClr val="C5E9BD"/>
    <a:srgbClr val="CDF5B1"/>
    <a:srgbClr val="D8F39B"/>
    <a:srgbClr val="608DC4"/>
    <a:srgbClr val="81E4FF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7495" autoAdjust="0"/>
  </p:normalViewPr>
  <p:slideViewPr>
    <p:cSldViewPr>
      <p:cViewPr varScale="1">
        <p:scale>
          <a:sx n="70" d="100"/>
          <a:sy n="70" d="100"/>
        </p:scale>
        <p:origin x="150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FA4F59-7987-43C3-9CCE-07F98B523867}" type="datetimeFigureOut">
              <a:rPr lang="ru-RU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988EA-F05A-4955-8BC0-EBA5FD56D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14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A94B49-77A2-483C-A218-6A551067CE3F}" type="datetimeFigureOut">
              <a:rPr lang="ru-RU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C0B4-7F88-4CAF-AEEA-34F6A996A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0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5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1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3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131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680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1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41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3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6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3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5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0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>
                <a:solidFill>
                  <a:prstClr val="black"/>
                </a:solidFill>
              </a:rPr>
              <a:pPr>
                <a:defRPr/>
              </a:pPr>
              <a:t>23/12/2020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9775" y="1138469"/>
            <a:ext cx="8493599" cy="3840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CA" sz="3600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06298" y="5061181"/>
            <a:ext cx="6400800" cy="14401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spcBef>
                <a:spcPct val="0"/>
              </a:spcBef>
              <a:buFont typeface="Arial" pitchFamily="34" charset="0"/>
              <a:buNone/>
            </a:pPr>
            <a:endParaRPr lang="ru-RU" sz="1600" i="1" dirty="0">
              <a:solidFill>
                <a:srgbClr val="073E87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500990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kern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kern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ea typeface="Times New Roman" panose="02020603050405020304" pitchFamily="18" charset="0"/>
              </a:rPr>
              <a:t>Итоги мониторинга </a:t>
            </a:r>
            <a:r>
              <a:rPr lang="ru-RU" sz="2400" b="1" i="1" dirty="0">
                <a:ea typeface="Times New Roman" panose="02020603050405020304" pitchFamily="18" charset="0"/>
              </a:rPr>
              <a:t>общеобразовательных </a:t>
            </a:r>
            <a:r>
              <a:rPr lang="ru-RU" sz="2400" b="1" i="1" dirty="0" smtClean="0">
                <a:ea typeface="Times New Roman" panose="02020603050405020304" pitchFamily="18" charset="0"/>
              </a:rPr>
              <a:t>организаций </a:t>
            </a:r>
            <a:r>
              <a:rPr lang="ru-RU" sz="2400" b="1" i="1" dirty="0" err="1" smtClean="0">
                <a:ea typeface="Times New Roman" panose="02020603050405020304" pitchFamily="18" charset="0"/>
              </a:rPr>
              <a:t>г.Казани</a:t>
            </a:r>
            <a:r>
              <a:rPr lang="ru-RU" sz="2400" b="1" i="1" dirty="0" smtClean="0">
                <a:ea typeface="Times New Roman" panose="02020603050405020304" pitchFamily="18" charset="0"/>
              </a:rPr>
              <a:t> , </a:t>
            </a:r>
            <a:r>
              <a:rPr lang="ru-RU" sz="2400" b="1" i="1" dirty="0">
                <a:ea typeface="Times New Roman" panose="02020603050405020304" pitchFamily="18" charset="0"/>
              </a:rPr>
              <a:t>реализующих образовательные программы начального общего, основного общего и среднего общего образования (в части рабочих программ учебного предмета «Физическая культура») в 2019/2020 учебном году</a:t>
            </a:r>
            <a:endParaRPr lang="ru-RU" sz="2400" b="1" i="1" kern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kern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kern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kern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kern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Юлтыева</a:t>
            </a:r>
            <a:r>
              <a:rPr lang="ru-RU" i="1" kern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Н.Е., методист по учебным дисциплинам ИМО Управления образования г.Казани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/>
              <a:t>Общеобразовательные организации, использующие </a:t>
            </a:r>
            <a:r>
              <a:rPr lang="ru-RU" sz="2400" b="1" dirty="0"/>
              <a:t>в рабочей программе часы на изучение раздела «Плавание»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 организациях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в рабочей программе учебные часы на изучение раздела «Плавание»-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/>
              <a:t>Сведения об обучающихся в </a:t>
            </a:r>
            <a:r>
              <a:rPr lang="ru-RU" sz="2400" b="1" dirty="0" smtClean="0"/>
              <a:t>общеобразовательных организациях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 организациях,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отнесенных к основной группе здоровья,  из общей численности обучающихся –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97051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отнесенных к подготовительной группе здоровья, из общей численности обучающихся -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32626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обучающихся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отнесенных к специальной группе здоровья «А», из общей численности обучающихся -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4394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обучающихся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отнесенных к специальной группе здоровья «Б», из общей численности обучающихся -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1477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ОВЗ, из общей численности обучающихся –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обучающихся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группу инвалидности, из общей численности обучающихся –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1207 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1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 smtClean="0"/>
              <a:t>Обучающиеся</a:t>
            </a:r>
            <a:r>
              <a:rPr lang="ru-RU" sz="1800" b="1" dirty="0"/>
              <a:t>, принявшие участие во Всероссийской</a:t>
            </a:r>
            <a:br>
              <a:rPr lang="ru-RU" sz="1800" b="1" dirty="0"/>
            </a:br>
            <a:r>
              <a:rPr lang="ru-RU" sz="1800" b="1" dirty="0"/>
              <a:t>олимпиаде школьников по учебному предмету «Физическая культура»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89112"/>
            <a:ext cx="7313612" cy="4114800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от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 организаций,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принявших участие в школьном этапе Всероссийской олимпиады школьников по учебному предмету «Физическая культура» -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4393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участников от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принявших участие в муниципальном этапе Всероссийской олимпиады школьников по учебному предмету «Физическая культура» -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452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участников от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принявших участие в региональном этапе Всероссийской олимпиады школьников по учебному предмету «Физическая культура» -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от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принявших участие во всероссийском этапе Всероссийской олимпиады школьников по учебному предмету  «Физическая культура» - 0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Кадровый состав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Всего- 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487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учителей физической культуры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высшее образование  в области физической культуры и спорта -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461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учителей физической культуры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среднее профессиональное образование в области физической культуры и спорта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- 26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учителей физической культуры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высшую квалификационную категорию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- 111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учителей физической культуры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первую квалификационную категорию -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211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учителей физической культуры в </a:t>
            </a:r>
            <a:r>
              <a:rPr 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прошедших обучение по дополнительным профессиональным образовательным программам повышения квалификации, программам профессиональной переподготовки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2019/2020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 -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139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4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285992"/>
            <a:ext cx="7313612" cy="1143008"/>
          </a:xfrm>
        </p:spPr>
        <p:txBody>
          <a:bodyPr/>
          <a:lstStyle/>
          <a:p>
            <a:pPr algn="ctr"/>
            <a:r>
              <a:rPr lang="ru-RU" cap="all" dirty="0" smtClean="0">
                <a:solidFill>
                  <a:schemeClr val="tx1"/>
                </a:solidFill>
                <a:latin typeface="Georgia"/>
              </a:rPr>
              <a:t>СПАСИБО за внимание!</a:t>
            </a:r>
            <a:endParaRPr lang="ru-RU" cap="all" dirty="0">
              <a:solidFill>
                <a:schemeClr val="tx1"/>
              </a:solidFill>
              <a:latin typeface="Georgia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Нормативные документы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физической культуры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 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на период до 2020 года,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утверждённая распоряжением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7 августа 2009 г. № 1101-р;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 декабря 2012 г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№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 «Об образовании в Российской Федерации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07. 05. 2018 г. № 204 «О национальных целях и стратегических задачах развития Российской Федерации на период до 2024 года»;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29. 05. 2017 г. № 240 «Об объявлении в Российской Федерации Десятилетия детства»;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 учебного предмета «Физическая культура» в образовательных организациях Российской Федерации, реализующих основные общеобразовательные программы, утвержденной протоколом заседания коллегии Министерства просвещения Российской Федерации от 24 декабря 2018 г. № ПК-1вн;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Концепции преподавания учебного предмета «Физическая культура» на 2019-2024 гг., утвержденного Приказом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25 ноября 2019 г. №636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8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Организации по проведению Мониторинга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«Федеральный центр организационно методического обеспечения физического воспитания»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Цель </a:t>
            </a:r>
            <a:r>
              <a:rPr lang="ru-RU" sz="2800" b="1" dirty="0"/>
              <a:t>проведения Мониторинга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объективная оценка деятельности общеобразовательных организаций, реализующих общеобразовательные программы начального общего, основного общего и (или) среднего общего образования учебного предмета «Физическая культура» в 2019/2020 </a:t>
            </a:r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</a:t>
            </a:r>
            <a:r>
              <a:rPr 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7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образовательных организаций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г.Казани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168</a:t>
            </a:r>
          </a:p>
          <a:p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- 137176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объекты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г.Казани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502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спортивных залов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размер 24х12 м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-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залов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размер 18х9 м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зал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отсутствует-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залов для адаптивной физической культуры -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тренажёрных залов -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плавательных бассейнов -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универсальных спортивных площадок -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площадок для подвижных игр -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7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 оборудование и инвентарь для организации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деятельности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общеобразовательных  организациях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спортивное оборудование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инвентарь для занятий футболом - 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для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баскетболом - 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208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общеобразовательных организациях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спортивное оборудование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инвентарь для занятий волейболом 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занятий гандболом 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для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общефизической подготовкой, фитнесом 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122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занятий спортивной гимнастикой 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занятий легкой атлетикой 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занятий лыжной подготовкой 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плаванием -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занятий подвижными играми и организации спортивных мероприятий 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178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занятий спортивными единоборствами (самбо, дзюдо, иное) 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 организациях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дополнительное вариативное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и инвентарь 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общеобразовательных  организациях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кабинет учителя физической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-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 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Организация урочной деятельности по учебному предмету «Физическая культура»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общеобразовательных  организациях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изучение учебного предмета «Физическая культура» в недельных учебных планах отведено 3 часа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отведено 2 часа -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деятельности спортивно- оздоровительного /физкультурно-спортивного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 ОО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г.Казани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часов, отводимых на внеурочную деятельность,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часов, отводимых на внеурочную деятельность, предусматривает не более 2-х часов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неделю-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объём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часов, отводимых на внеурочную деятельность, предусматривает более 2-х часов в неделю -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'День открытых дверей'">
  <a:themeElements>
    <a:clrScheme name="ParentOpnH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13514</TotalTime>
  <Words>969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Verdana</vt:lpstr>
      <vt:lpstr>Wingdings</vt:lpstr>
      <vt:lpstr>Презентация 'День открытых дверей'</vt:lpstr>
      <vt:lpstr>Презентация PowerPoint</vt:lpstr>
      <vt:lpstr>Нормативные документы</vt:lpstr>
      <vt:lpstr>Организации по проведению Мониторинга</vt:lpstr>
      <vt:lpstr>Цель проведения Мониторинга </vt:lpstr>
      <vt:lpstr>Общие сведения</vt:lpstr>
      <vt:lpstr> Спортивные объекты общеобразовательных организаций г.Казани -  502</vt:lpstr>
      <vt:lpstr>Спортивное оборудование и инвентарь для организации общеобразовательной деятельности </vt:lpstr>
      <vt:lpstr>Организация урочной деятельности по учебному предмету «Физическая культура»</vt:lpstr>
      <vt:lpstr>Организация внеурочной деятельности спортивно- оздоровительного /физкультурно-спортивного направления в ОО г.Казани</vt:lpstr>
      <vt:lpstr>Общеобразовательные организации, использующие в рабочей программе часы на изучение раздела «Плавание»</vt:lpstr>
      <vt:lpstr> Сведения об обучающихся в общеобразовательных организациях</vt:lpstr>
      <vt:lpstr>Обучающиеся, принявшие участие во Всероссийской олимпиаде школьников по учебному предмету «Физическая культура» </vt:lpstr>
      <vt:lpstr>Кадровый состав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natalya</cp:lastModifiedBy>
  <cp:revision>692</cp:revision>
  <cp:lastPrinted>2013-09-09T08:13:28Z</cp:lastPrinted>
  <dcterms:created xsi:type="dcterms:W3CDTF">2011-01-19T10:29:57Z</dcterms:created>
  <dcterms:modified xsi:type="dcterms:W3CDTF">2020-12-23T10:24:45Z</dcterms:modified>
</cp:coreProperties>
</file>